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30" d="100"/>
          <a:sy n="130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75CCB-C74D-45EF-9D79-C82DD37313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5E02180-F417-4AAE-B9D3-2E51CC936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Questions?</a:t>
          </a:r>
        </a:p>
      </dgm:t>
    </dgm:pt>
    <dgm:pt modelId="{99DAE97C-EEA4-4C5A-BD50-6BDEBF518E2A}" type="parTrans" cxnId="{0D9142DC-2290-41CE-8797-0102EB21E10E}">
      <dgm:prSet/>
      <dgm:spPr/>
      <dgm:t>
        <a:bodyPr/>
        <a:lstStyle/>
        <a:p>
          <a:endParaRPr lang="en-US"/>
        </a:p>
      </dgm:t>
    </dgm:pt>
    <dgm:pt modelId="{50953C0E-217A-4854-86A6-37722D468D78}" type="sibTrans" cxnId="{0D9142DC-2290-41CE-8797-0102EB21E10E}">
      <dgm:prSet/>
      <dgm:spPr/>
      <dgm:t>
        <a:bodyPr/>
        <a:lstStyle/>
        <a:p>
          <a:endParaRPr lang="en-US"/>
        </a:p>
      </dgm:t>
    </dgm:pt>
    <dgm:pt modelId="{678D6EAB-F4EB-4F26-9484-A5D2EA0805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And</a:t>
          </a:r>
        </a:p>
      </dgm:t>
    </dgm:pt>
    <dgm:pt modelId="{CCF0E4A2-20F4-41B5-9F7F-48ED6047D1E6}" type="parTrans" cxnId="{DA807048-8DED-4D2B-A9D7-EF425BB07E0B}">
      <dgm:prSet/>
      <dgm:spPr/>
      <dgm:t>
        <a:bodyPr/>
        <a:lstStyle/>
        <a:p>
          <a:endParaRPr lang="en-US"/>
        </a:p>
      </dgm:t>
    </dgm:pt>
    <dgm:pt modelId="{57BAE337-B73B-4945-9EB1-D415928189BE}" type="sibTrans" cxnId="{DA807048-8DED-4D2B-A9D7-EF425BB07E0B}">
      <dgm:prSet/>
      <dgm:spPr/>
      <dgm:t>
        <a:bodyPr/>
        <a:lstStyle/>
        <a:p>
          <a:endParaRPr lang="en-US"/>
        </a:p>
      </dgm:t>
    </dgm:pt>
    <dgm:pt modelId="{16E4F128-7FAF-4E30-9C17-FCDC686D5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Thank You</a:t>
          </a:r>
        </a:p>
      </dgm:t>
    </dgm:pt>
    <dgm:pt modelId="{631C0569-165C-443C-83AC-7EFA2799AB63}" type="parTrans" cxnId="{97E77351-FBA9-4714-A61C-0A81FB97D2A9}">
      <dgm:prSet/>
      <dgm:spPr/>
      <dgm:t>
        <a:bodyPr/>
        <a:lstStyle/>
        <a:p>
          <a:endParaRPr lang="en-US"/>
        </a:p>
      </dgm:t>
    </dgm:pt>
    <dgm:pt modelId="{2607B7D8-C003-4157-8F55-AC3D35BAD9F4}" type="sibTrans" cxnId="{97E77351-FBA9-4714-A61C-0A81FB97D2A9}">
      <dgm:prSet/>
      <dgm:spPr/>
      <dgm:t>
        <a:bodyPr/>
        <a:lstStyle/>
        <a:p>
          <a:endParaRPr lang="en-US"/>
        </a:p>
      </dgm:t>
    </dgm:pt>
    <dgm:pt modelId="{F3AB826E-B7F2-4F25-B8F3-9881B6BB5AD0}" type="pres">
      <dgm:prSet presAssocID="{B7E75CCB-C74D-45EF-9D79-C82DD373139A}" presName="root" presStyleCnt="0">
        <dgm:presLayoutVars>
          <dgm:dir/>
          <dgm:resizeHandles val="exact"/>
        </dgm:presLayoutVars>
      </dgm:prSet>
      <dgm:spPr/>
    </dgm:pt>
    <dgm:pt modelId="{3C5C1FC3-778B-4082-BD64-4A1FB117A377}" type="pres">
      <dgm:prSet presAssocID="{65E02180-F417-4AAE-B9D3-2E51CC936A34}" presName="compNode" presStyleCnt="0"/>
      <dgm:spPr/>
    </dgm:pt>
    <dgm:pt modelId="{CC8C30FC-5AD7-47B0-89EC-CEA632805999}" type="pres">
      <dgm:prSet presAssocID="{65E02180-F417-4AAE-B9D3-2E51CC936A34}" presName="iconBgRect" presStyleLbl="bgShp" presStyleIdx="0" presStyleCnt="3"/>
      <dgm:spPr/>
    </dgm:pt>
    <dgm:pt modelId="{4C376E5B-5943-4234-BFF6-B93C67BAAD49}" type="pres">
      <dgm:prSet presAssocID="{65E02180-F417-4AAE-B9D3-2E51CC936A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A3CBBC5-55BF-4A11-8E21-6E3CA3CF64FE}" type="pres">
      <dgm:prSet presAssocID="{65E02180-F417-4AAE-B9D3-2E51CC936A34}" presName="spaceRect" presStyleCnt="0"/>
      <dgm:spPr/>
    </dgm:pt>
    <dgm:pt modelId="{9F97C7B1-12BB-40E9-8951-12D312A5F010}" type="pres">
      <dgm:prSet presAssocID="{65E02180-F417-4AAE-B9D3-2E51CC936A34}" presName="textRect" presStyleLbl="revTx" presStyleIdx="0" presStyleCnt="3">
        <dgm:presLayoutVars>
          <dgm:chMax val="1"/>
          <dgm:chPref val="1"/>
        </dgm:presLayoutVars>
      </dgm:prSet>
      <dgm:spPr/>
    </dgm:pt>
    <dgm:pt modelId="{4798BC11-F64C-416E-A730-1C1D7B4B846E}" type="pres">
      <dgm:prSet presAssocID="{50953C0E-217A-4854-86A6-37722D468D78}" presName="sibTrans" presStyleCnt="0"/>
      <dgm:spPr/>
    </dgm:pt>
    <dgm:pt modelId="{3B2D263D-2AC1-46CD-B833-DEDB2E1536F1}" type="pres">
      <dgm:prSet presAssocID="{678D6EAB-F4EB-4F26-9484-A5D2EA080549}" presName="compNode" presStyleCnt="0"/>
      <dgm:spPr/>
    </dgm:pt>
    <dgm:pt modelId="{8DFB6C93-4B35-4626-A7D5-C3EDAD3D8DCD}" type="pres">
      <dgm:prSet presAssocID="{678D6EAB-F4EB-4F26-9484-A5D2EA080549}" presName="iconBgRect" presStyleLbl="bgShp" presStyleIdx="1" presStyleCnt="3"/>
      <dgm:spPr/>
    </dgm:pt>
    <dgm:pt modelId="{32CA0A78-D70C-44F9-B044-918609FA33E8}" type="pres">
      <dgm:prSet presAssocID="{678D6EAB-F4EB-4F26-9484-A5D2EA0805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AndSafety"/>
        </a:ext>
      </dgm:extLst>
    </dgm:pt>
    <dgm:pt modelId="{FC576F28-5683-4A84-912A-5386ABAB5DE9}" type="pres">
      <dgm:prSet presAssocID="{678D6EAB-F4EB-4F26-9484-A5D2EA080549}" presName="spaceRect" presStyleCnt="0"/>
      <dgm:spPr/>
    </dgm:pt>
    <dgm:pt modelId="{27772951-A7FD-4315-A478-050E257036F7}" type="pres">
      <dgm:prSet presAssocID="{678D6EAB-F4EB-4F26-9484-A5D2EA080549}" presName="textRect" presStyleLbl="revTx" presStyleIdx="1" presStyleCnt="3">
        <dgm:presLayoutVars>
          <dgm:chMax val="1"/>
          <dgm:chPref val="1"/>
        </dgm:presLayoutVars>
      </dgm:prSet>
      <dgm:spPr/>
    </dgm:pt>
    <dgm:pt modelId="{DFCD28A2-1F47-4B36-8516-9B629DBD28C8}" type="pres">
      <dgm:prSet presAssocID="{57BAE337-B73B-4945-9EB1-D415928189BE}" presName="sibTrans" presStyleCnt="0"/>
      <dgm:spPr/>
    </dgm:pt>
    <dgm:pt modelId="{8F3EE92F-2F96-42E2-944A-38B2EBD66E0C}" type="pres">
      <dgm:prSet presAssocID="{16E4F128-7FAF-4E30-9C17-FCDC686D5DAE}" presName="compNode" presStyleCnt="0"/>
      <dgm:spPr/>
    </dgm:pt>
    <dgm:pt modelId="{9B252A76-9672-4271-9555-32698FEB41C7}" type="pres">
      <dgm:prSet presAssocID="{16E4F128-7FAF-4E30-9C17-FCDC686D5DAE}" presName="iconBgRect" presStyleLbl="bgShp" presStyleIdx="2" presStyleCnt="3"/>
      <dgm:spPr/>
    </dgm:pt>
    <dgm:pt modelId="{B1CEF350-459D-4343-A17F-406A9BE4E878}" type="pres">
      <dgm:prSet presAssocID="{16E4F128-7FAF-4E30-9C17-FCDC686D5D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C2E0EE24-7DE9-476B-B6AB-9837B3E2BC0C}" type="pres">
      <dgm:prSet presAssocID="{16E4F128-7FAF-4E30-9C17-FCDC686D5DAE}" presName="spaceRect" presStyleCnt="0"/>
      <dgm:spPr/>
    </dgm:pt>
    <dgm:pt modelId="{3B13F5A2-7901-441B-85B0-C5E50DF79E32}" type="pres">
      <dgm:prSet presAssocID="{16E4F128-7FAF-4E30-9C17-FCDC686D5D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3CA400C-AF31-6442-8D78-DC1281F35DE6}" type="presOf" srcId="{16E4F128-7FAF-4E30-9C17-FCDC686D5DAE}" destId="{3B13F5A2-7901-441B-85B0-C5E50DF79E32}" srcOrd="0" destOrd="0" presId="urn:microsoft.com/office/officeart/2018/5/layout/IconCircleLabelList"/>
    <dgm:cxn modelId="{45464D48-FBA8-694F-AF5C-85A56EFEAC1C}" type="presOf" srcId="{B7E75CCB-C74D-45EF-9D79-C82DD373139A}" destId="{F3AB826E-B7F2-4F25-B8F3-9881B6BB5AD0}" srcOrd="0" destOrd="0" presId="urn:microsoft.com/office/officeart/2018/5/layout/IconCircleLabelList"/>
    <dgm:cxn modelId="{DA807048-8DED-4D2B-A9D7-EF425BB07E0B}" srcId="{B7E75CCB-C74D-45EF-9D79-C82DD373139A}" destId="{678D6EAB-F4EB-4F26-9484-A5D2EA080549}" srcOrd="1" destOrd="0" parTransId="{CCF0E4A2-20F4-41B5-9F7F-48ED6047D1E6}" sibTransId="{57BAE337-B73B-4945-9EB1-D415928189BE}"/>
    <dgm:cxn modelId="{E7E0B749-3720-4F47-AE14-9952EF6AC55C}" type="presOf" srcId="{65E02180-F417-4AAE-B9D3-2E51CC936A34}" destId="{9F97C7B1-12BB-40E9-8951-12D312A5F010}" srcOrd="0" destOrd="0" presId="urn:microsoft.com/office/officeart/2018/5/layout/IconCircleLabelList"/>
    <dgm:cxn modelId="{97E77351-FBA9-4714-A61C-0A81FB97D2A9}" srcId="{B7E75CCB-C74D-45EF-9D79-C82DD373139A}" destId="{16E4F128-7FAF-4E30-9C17-FCDC686D5DAE}" srcOrd="2" destOrd="0" parTransId="{631C0569-165C-443C-83AC-7EFA2799AB63}" sibTransId="{2607B7D8-C003-4157-8F55-AC3D35BAD9F4}"/>
    <dgm:cxn modelId="{E43BF7D4-36DE-2143-9136-A9A8360FFB88}" type="presOf" srcId="{678D6EAB-F4EB-4F26-9484-A5D2EA080549}" destId="{27772951-A7FD-4315-A478-050E257036F7}" srcOrd="0" destOrd="0" presId="urn:microsoft.com/office/officeart/2018/5/layout/IconCircleLabelList"/>
    <dgm:cxn modelId="{0D9142DC-2290-41CE-8797-0102EB21E10E}" srcId="{B7E75CCB-C74D-45EF-9D79-C82DD373139A}" destId="{65E02180-F417-4AAE-B9D3-2E51CC936A34}" srcOrd="0" destOrd="0" parTransId="{99DAE97C-EEA4-4C5A-BD50-6BDEBF518E2A}" sibTransId="{50953C0E-217A-4854-86A6-37722D468D78}"/>
    <dgm:cxn modelId="{135AD6EC-49D4-9742-A7F0-85C8461713D1}" type="presParOf" srcId="{F3AB826E-B7F2-4F25-B8F3-9881B6BB5AD0}" destId="{3C5C1FC3-778B-4082-BD64-4A1FB117A377}" srcOrd="0" destOrd="0" presId="urn:microsoft.com/office/officeart/2018/5/layout/IconCircleLabelList"/>
    <dgm:cxn modelId="{9F7C5D09-A451-644C-92E9-06F5AEBC5693}" type="presParOf" srcId="{3C5C1FC3-778B-4082-BD64-4A1FB117A377}" destId="{CC8C30FC-5AD7-47B0-89EC-CEA632805999}" srcOrd="0" destOrd="0" presId="urn:microsoft.com/office/officeart/2018/5/layout/IconCircleLabelList"/>
    <dgm:cxn modelId="{438ABD92-972C-2146-87B0-D63171E47127}" type="presParOf" srcId="{3C5C1FC3-778B-4082-BD64-4A1FB117A377}" destId="{4C376E5B-5943-4234-BFF6-B93C67BAAD49}" srcOrd="1" destOrd="0" presId="urn:microsoft.com/office/officeart/2018/5/layout/IconCircleLabelList"/>
    <dgm:cxn modelId="{2988F4C4-6565-AD47-B6A7-67B540F9FDFE}" type="presParOf" srcId="{3C5C1FC3-778B-4082-BD64-4A1FB117A377}" destId="{4A3CBBC5-55BF-4A11-8E21-6E3CA3CF64FE}" srcOrd="2" destOrd="0" presId="urn:microsoft.com/office/officeart/2018/5/layout/IconCircleLabelList"/>
    <dgm:cxn modelId="{1AD5A42B-CAF3-D649-BA5C-92F14549F6FF}" type="presParOf" srcId="{3C5C1FC3-778B-4082-BD64-4A1FB117A377}" destId="{9F97C7B1-12BB-40E9-8951-12D312A5F010}" srcOrd="3" destOrd="0" presId="urn:microsoft.com/office/officeart/2018/5/layout/IconCircleLabelList"/>
    <dgm:cxn modelId="{5850D720-78BB-8342-9591-D1237F9BB716}" type="presParOf" srcId="{F3AB826E-B7F2-4F25-B8F3-9881B6BB5AD0}" destId="{4798BC11-F64C-416E-A730-1C1D7B4B846E}" srcOrd="1" destOrd="0" presId="urn:microsoft.com/office/officeart/2018/5/layout/IconCircleLabelList"/>
    <dgm:cxn modelId="{DCCF3AA7-48A5-B24D-9F8E-730FB6B506C2}" type="presParOf" srcId="{F3AB826E-B7F2-4F25-B8F3-9881B6BB5AD0}" destId="{3B2D263D-2AC1-46CD-B833-DEDB2E1536F1}" srcOrd="2" destOrd="0" presId="urn:microsoft.com/office/officeart/2018/5/layout/IconCircleLabelList"/>
    <dgm:cxn modelId="{8C38FA2E-A8A7-A845-A7A8-BB7BADDDF6B5}" type="presParOf" srcId="{3B2D263D-2AC1-46CD-B833-DEDB2E1536F1}" destId="{8DFB6C93-4B35-4626-A7D5-C3EDAD3D8DCD}" srcOrd="0" destOrd="0" presId="urn:microsoft.com/office/officeart/2018/5/layout/IconCircleLabelList"/>
    <dgm:cxn modelId="{B807561A-9D24-9148-9F29-B649A843D5C9}" type="presParOf" srcId="{3B2D263D-2AC1-46CD-B833-DEDB2E1536F1}" destId="{32CA0A78-D70C-44F9-B044-918609FA33E8}" srcOrd="1" destOrd="0" presId="urn:microsoft.com/office/officeart/2018/5/layout/IconCircleLabelList"/>
    <dgm:cxn modelId="{D6D77255-D36C-3547-8207-23EB25D82106}" type="presParOf" srcId="{3B2D263D-2AC1-46CD-B833-DEDB2E1536F1}" destId="{FC576F28-5683-4A84-912A-5386ABAB5DE9}" srcOrd="2" destOrd="0" presId="urn:microsoft.com/office/officeart/2018/5/layout/IconCircleLabelList"/>
    <dgm:cxn modelId="{92F13FE4-041E-9D45-BB11-23DD87F690E2}" type="presParOf" srcId="{3B2D263D-2AC1-46CD-B833-DEDB2E1536F1}" destId="{27772951-A7FD-4315-A478-050E257036F7}" srcOrd="3" destOrd="0" presId="urn:microsoft.com/office/officeart/2018/5/layout/IconCircleLabelList"/>
    <dgm:cxn modelId="{33FA137B-9862-D946-8BEC-C7C983109496}" type="presParOf" srcId="{F3AB826E-B7F2-4F25-B8F3-9881B6BB5AD0}" destId="{DFCD28A2-1F47-4B36-8516-9B629DBD28C8}" srcOrd="3" destOrd="0" presId="urn:microsoft.com/office/officeart/2018/5/layout/IconCircleLabelList"/>
    <dgm:cxn modelId="{85C84AFA-FA64-FB44-BE1B-3861EA041408}" type="presParOf" srcId="{F3AB826E-B7F2-4F25-B8F3-9881B6BB5AD0}" destId="{8F3EE92F-2F96-42E2-944A-38B2EBD66E0C}" srcOrd="4" destOrd="0" presId="urn:microsoft.com/office/officeart/2018/5/layout/IconCircleLabelList"/>
    <dgm:cxn modelId="{C829BAD8-BA7E-AA41-AE47-6B71F7EF9489}" type="presParOf" srcId="{8F3EE92F-2F96-42E2-944A-38B2EBD66E0C}" destId="{9B252A76-9672-4271-9555-32698FEB41C7}" srcOrd="0" destOrd="0" presId="urn:microsoft.com/office/officeart/2018/5/layout/IconCircleLabelList"/>
    <dgm:cxn modelId="{2FCE0DA7-561A-9A49-9BAC-C971D5EB1E6F}" type="presParOf" srcId="{8F3EE92F-2F96-42E2-944A-38B2EBD66E0C}" destId="{B1CEF350-459D-4343-A17F-406A9BE4E878}" srcOrd="1" destOrd="0" presId="urn:microsoft.com/office/officeart/2018/5/layout/IconCircleLabelList"/>
    <dgm:cxn modelId="{B83A712B-C670-144B-AAF6-296C6306AE18}" type="presParOf" srcId="{8F3EE92F-2F96-42E2-944A-38B2EBD66E0C}" destId="{C2E0EE24-7DE9-476B-B6AB-9837B3E2BC0C}" srcOrd="2" destOrd="0" presId="urn:microsoft.com/office/officeart/2018/5/layout/IconCircleLabelList"/>
    <dgm:cxn modelId="{B80BE0B6-3F31-7645-BFA4-9D3E20C0ACCD}" type="presParOf" srcId="{8F3EE92F-2F96-42E2-944A-38B2EBD66E0C}" destId="{3B13F5A2-7901-441B-85B0-C5E50DF79E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C30FC-5AD7-47B0-89EC-CEA632805999}">
      <dsp:nvSpPr>
        <dsp:cNvPr id="0" name=""/>
        <dsp:cNvSpPr/>
      </dsp:nvSpPr>
      <dsp:spPr>
        <a:xfrm>
          <a:off x="674477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76E5B-5943-4234-BFF6-B93C67BAAD49}">
      <dsp:nvSpPr>
        <dsp:cNvPr id="0" name=""/>
        <dsp:cNvSpPr/>
      </dsp:nvSpPr>
      <dsp:spPr>
        <a:xfrm>
          <a:off x="1076665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7C7B1-12BB-40E9-8951-12D312A5F010}">
      <dsp:nvSpPr>
        <dsp:cNvPr id="0" name=""/>
        <dsp:cNvSpPr/>
      </dsp:nvSpPr>
      <dsp:spPr>
        <a:xfrm>
          <a:off x="71196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Questions?</a:t>
          </a:r>
        </a:p>
      </dsp:txBody>
      <dsp:txXfrm>
        <a:off x="71196" y="3169973"/>
        <a:ext cx="3093750" cy="720000"/>
      </dsp:txXfrm>
    </dsp:sp>
    <dsp:sp modelId="{8DFB6C93-4B35-4626-A7D5-C3EDAD3D8DCD}">
      <dsp:nvSpPr>
        <dsp:cNvPr id="0" name=""/>
        <dsp:cNvSpPr/>
      </dsp:nvSpPr>
      <dsp:spPr>
        <a:xfrm>
          <a:off x="4309634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A0A78-D70C-44F9-B044-918609FA33E8}">
      <dsp:nvSpPr>
        <dsp:cNvPr id="0" name=""/>
        <dsp:cNvSpPr/>
      </dsp:nvSpPr>
      <dsp:spPr>
        <a:xfrm>
          <a:off x="4711821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72951-A7FD-4315-A478-050E257036F7}">
      <dsp:nvSpPr>
        <dsp:cNvPr id="0" name=""/>
        <dsp:cNvSpPr/>
      </dsp:nvSpPr>
      <dsp:spPr>
        <a:xfrm>
          <a:off x="3706353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 dirty="0"/>
            <a:t>And</a:t>
          </a:r>
        </a:p>
      </dsp:txBody>
      <dsp:txXfrm>
        <a:off x="3706353" y="3169973"/>
        <a:ext cx="3093750" cy="720000"/>
      </dsp:txXfrm>
    </dsp:sp>
    <dsp:sp modelId="{9B252A76-9672-4271-9555-32698FEB41C7}">
      <dsp:nvSpPr>
        <dsp:cNvPr id="0" name=""/>
        <dsp:cNvSpPr/>
      </dsp:nvSpPr>
      <dsp:spPr>
        <a:xfrm>
          <a:off x="7944790" y="694972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EF350-459D-4343-A17F-406A9BE4E878}">
      <dsp:nvSpPr>
        <dsp:cNvPr id="0" name=""/>
        <dsp:cNvSpPr/>
      </dsp:nvSpPr>
      <dsp:spPr>
        <a:xfrm>
          <a:off x="8346978" y="109716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3F5A2-7901-441B-85B0-C5E50DF79E32}">
      <dsp:nvSpPr>
        <dsp:cNvPr id="0" name=""/>
        <dsp:cNvSpPr/>
      </dsp:nvSpPr>
      <dsp:spPr>
        <a:xfrm>
          <a:off x="7341509" y="31699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 dirty="0"/>
            <a:t>Thank You</a:t>
          </a:r>
        </a:p>
      </dsp:txBody>
      <dsp:txXfrm>
        <a:off x="7341509" y="3169973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96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2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9" r:id="rId6"/>
    <p:sldLayoutId id="2147483784" r:id="rId7"/>
    <p:sldLayoutId id="2147483785" r:id="rId8"/>
    <p:sldLayoutId id="2147483786" r:id="rId9"/>
    <p:sldLayoutId id="2147483788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pnet.com/arizona_residential-income-properties-for-sal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B70F0-114F-4477-805A-507A6085F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9" r="26170" b="19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DBAA4-0534-8646-83B7-6F509F2E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 dirty="0"/>
              <a:t>Web Scraping of a Real Estate Website</a:t>
            </a:r>
            <a:br>
              <a:rPr lang="en-US" sz="3700" dirty="0"/>
            </a:br>
            <a:r>
              <a:rPr lang="en-US" sz="3700" dirty="0"/>
              <a:t>and Data Visualization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79C90-A540-3047-B54E-C038DF66E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By Ravi Yernena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27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Median price of the property by 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Chandler</a:t>
            </a:r>
          </a:p>
          <a:p>
            <a:r>
              <a:rPr lang="en-US" sz="1800" b="1" dirty="0"/>
              <a:t>Buckeye</a:t>
            </a:r>
          </a:p>
          <a:p>
            <a:r>
              <a:rPr lang="en-US" sz="1800" b="1" dirty="0"/>
              <a:t>Gilbert</a:t>
            </a:r>
          </a:p>
          <a:p>
            <a:r>
              <a:rPr lang="en-US" sz="1800" b="1" dirty="0"/>
              <a:t>Flagstaff</a:t>
            </a:r>
          </a:p>
          <a:p>
            <a:r>
              <a:rPr lang="en-US" sz="1800" b="1" dirty="0"/>
              <a:t>Surprise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C5E406-F5F5-6F46-8F12-90D2A539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38" y="226666"/>
            <a:ext cx="6520070" cy="39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5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Median price of the property by property type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Dormitory</a:t>
            </a:r>
          </a:p>
          <a:p>
            <a:r>
              <a:rPr lang="en-US" sz="1800" b="1" dirty="0"/>
              <a:t>Rehab Center</a:t>
            </a:r>
          </a:p>
          <a:p>
            <a:r>
              <a:rPr lang="en-US" sz="1800" b="1" dirty="0"/>
              <a:t>Movie Theatre</a:t>
            </a:r>
          </a:p>
          <a:p>
            <a:r>
              <a:rPr lang="en-US" sz="1800" b="1" dirty="0"/>
              <a:t>Health Club</a:t>
            </a:r>
          </a:p>
          <a:p>
            <a:r>
              <a:rPr lang="en-US" sz="1800" b="1" dirty="0"/>
              <a:t>Bank/Retail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31A24-6BBC-1541-B9B4-CA8090DC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5893"/>
            <a:ext cx="5001768" cy="36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1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Correlation of median house prices by City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b="1" dirty="0">
                <a:solidFill>
                  <a:srgbClr val="FF0000"/>
                </a:solidFill>
              </a:rPr>
              <a:t>Built Year: 	0.535681 </a:t>
            </a:r>
          </a:p>
          <a:p>
            <a:pPr marL="285750" indent="-285750"/>
            <a:r>
              <a:rPr lang="en-US" sz="1800" dirty="0"/>
              <a:t>Cap Rate: 	-0.181553 </a:t>
            </a:r>
          </a:p>
          <a:p>
            <a:pPr marL="285750" indent="-285750"/>
            <a:r>
              <a:rPr lang="en-US" sz="1800" dirty="0"/>
              <a:t>Days in the market: 	-0.184297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92AEC-D430-3143-94F7-28E1EBDF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71" y="99648"/>
            <a:ext cx="4165600" cy="45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8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Correlation of median house prices by Property Type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1800" b="1" dirty="0">
                <a:solidFill>
                  <a:srgbClr val="FF0000"/>
                </a:solidFill>
              </a:rPr>
              <a:t>Built Year:</a:t>
            </a:r>
            <a:r>
              <a:rPr lang="en-US" sz="1800" dirty="0"/>
              <a:t>	</a:t>
            </a:r>
            <a:r>
              <a:rPr lang="en-US" sz="1800" b="1" dirty="0">
                <a:solidFill>
                  <a:srgbClr val="FF0000"/>
                </a:solidFill>
              </a:rPr>
              <a:t> 0.320842 </a:t>
            </a:r>
          </a:p>
          <a:p>
            <a:pPr marL="285750" indent="-285750"/>
            <a:r>
              <a:rPr lang="en-US" sz="1800" dirty="0"/>
              <a:t>Cap Rate:	 0.020641 </a:t>
            </a:r>
          </a:p>
          <a:p>
            <a:pPr marL="285750" indent="-285750"/>
            <a:r>
              <a:rPr lang="en-US" sz="1800" dirty="0"/>
              <a:t>Days Market:	 -0.254855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92AEC-D430-3143-94F7-28E1EBDF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71" y="99648"/>
            <a:ext cx="4165600" cy="45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DE4EAB2A-07F0-4135-A06C-468591C97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20790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94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0A8CC03-9A3C-4665-8614-CC7B541B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" t="9091" r="1863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C89FA-8DBF-6F4D-9533-B6F28D01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Objectives: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C8DF-D5DA-DE47-82EB-BB299567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806857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Web scraping of  Residential Investment real estate data across AZ, USA</a:t>
            </a:r>
          </a:p>
          <a:p>
            <a:r>
              <a:rPr lang="en-US" sz="2400" dirty="0"/>
              <a:t>Data wrangling by using Python programming language</a:t>
            </a:r>
          </a:p>
          <a:p>
            <a:r>
              <a:rPr lang="en-US" sz="2400" dirty="0"/>
              <a:t>Analyze and fork out some insights of the data by using Data Visualization techniques </a:t>
            </a:r>
          </a:p>
        </p:txBody>
      </p:sp>
    </p:spTree>
    <p:extLst>
      <p:ext uri="{BB962C8B-B14F-4D97-AF65-F5344CB8AC3E}">
        <p14:creationId xmlns:p14="http://schemas.microsoft.com/office/powerpoint/2010/main" val="125532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26358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What have I done: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Scraped https://</a:t>
            </a:r>
            <a:r>
              <a:rPr lang="en-US" sz="1800" dirty="0" err="1"/>
              <a:t>loopnet.com</a:t>
            </a:r>
            <a:r>
              <a:rPr lang="en-US" sz="1800" dirty="0"/>
              <a:t> website for  residential investment properties in the state of AZ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https://www.loopnet.com/arizona_residential-income-properties-for-sale/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Gone  through each of the listing on every page, around 20 pages - by Selenium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Data wrangling  and visualization by Pandas module in Python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0226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4345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Technical Outcome: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Scraped 500 listings form 20 pages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Output as CSV format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Data consist of 500 rows and more than 27 columns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Most of the data columns are either incomplete or inconsistent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494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Preparation: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140917" cy="346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dirty="0"/>
              <a:t>Imported into Python</a:t>
            </a:r>
          </a:p>
          <a:p>
            <a:r>
              <a:rPr lang="en-US" sz="1700" dirty="0"/>
              <a:t>Removed unwanted columns </a:t>
            </a:r>
          </a:p>
          <a:p>
            <a:r>
              <a:rPr lang="en-US" sz="1700" dirty="0"/>
              <a:t>Data massaging</a:t>
            </a:r>
          </a:p>
          <a:p>
            <a:pPr lvl="1"/>
            <a:r>
              <a:rPr lang="en-US" sz="1300" dirty="0"/>
              <a:t>Filled in null values from and from</a:t>
            </a:r>
          </a:p>
          <a:p>
            <a:pPr lvl="2"/>
            <a:r>
              <a:rPr lang="en-US" sz="900" dirty="0"/>
              <a:t>Values of other columns</a:t>
            </a:r>
          </a:p>
          <a:p>
            <a:pPr lvl="2"/>
            <a:r>
              <a:rPr lang="en-US" sz="900" dirty="0"/>
              <a:t>Random values </a:t>
            </a:r>
          </a:p>
          <a:p>
            <a:pPr lvl="1"/>
            <a:r>
              <a:rPr lang="en-US" sz="1300" dirty="0"/>
              <a:t>Replaced and removed special characters</a:t>
            </a:r>
          </a:p>
          <a:p>
            <a:pPr lvl="2"/>
            <a:endParaRPr lang="en-US" sz="900" dirty="0"/>
          </a:p>
          <a:p>
            <a:r>
              <a:rPr lang="en-US" sz="1700" dirty="0"/>
              <a:t>Converted data types into suitable formats for analysis:</a:t>
            </a:r>
          </a:p>
          <a:p>
            <a:pPr lvl="1"/>
            <a:r>
              <a:rPr lang="en-US" sz="1300" dirty="0"/>
              <a:t>Int64</a:t>
            </a:r>
          </a:p>
          <a:p>
            <a:pPr lvl="1"/>
            <a:r>
              <a:rPr lang="en-US" sz="1300" dirty="0"/>
              <a:t>Strings</a:t>
            </a:r>
          </a:p>
          <a:p>
            <a:pPr lvl="1"/>
            <a:r>
              <a:rPr lang="en-US" sz="1300" dirty="0"/>
              <a:t>Datetime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473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18085"/>
            <a:ext cx="528830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659947"/>
            <a:ext cx="5724906" cy="4779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Filtered Cities with  highest number of listings, at least more than 10 listings per city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2A627-4E19-134C-9790-41369754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31152"/>
              </p:ext>
            </p:extLst>
          </p:nvPr>
        </p:nvGraphicFramePr>
        <p:xfrm>
          <a:off x="1046986" y="2715705"/>
          <a:ext cx="5049014" cy="3191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4507">
                  <a:extLst>
                    <a:ext uri="{9D8B030D-6E8A-4147-A177-3AD203B41FA5}">
                      <a16:colId xmlns:a16="http://schemas.microsoft.com/office/drawing/2014/main" val="1889495825"/>
                    </a:ext>
                  </a:extLst>
                </a:gridCol>
                <a:gridCol w="2524507">
                  <a:extLst>
                    <a:ext uri="{9D8B030D-6E8A-4147-A177-3AD203B41FA5}">
                      <a16:colId xmlns:a16="http://schemas.microsoft.com/office/drawing/2014/main" val="2663294853"/>
                    </a:ext>
                  </a:extLst>
                </a:gridCol>
              </a:tblGrid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Listing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704672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38205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Tucson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120867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1512611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Scottsdale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839931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Casa Grande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64038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Glendale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472549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Apache Junction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65060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Buckeye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575218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Flagstaff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8686096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Surprise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771711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Gilbert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564469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Tempe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254473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Chandler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77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6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93616E-69CA-1843-A582-349C111B0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6898"/>
              </p:ext>
            </p:extLst>
          </p:nvPr>
        </p:nvGraphicFramePr>
        <p:xfrm>
          <a:off x="546681" y="2834551"/>
          <a:ext cx="9209922" cy="19238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987">
                  <a:extLst>
                    <a:ext uri="{9D8B030D-6E8A-4147-A177-3AD203B41FA5}">
                      <a16:colId xmlns:a16="http://schemas.microsoft.com/office/drawing/2014/main" val="3369374220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842650663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481369523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943319056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182387232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986032779"/>
                    </a:ext>
                  </a:extLst>
                </a:gridCol>
              </a:tblGrid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subtype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caprate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buildyear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days_market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724410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5800000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Retail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9797919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11400000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870534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14500000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Retail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1129436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Tucson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Apartments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9394588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Surprise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1799188"/>
                  </a:ext>
                </a:extLst>
              </a:tr>
            </a:tbl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1609443"/>
            <a:ext cx="10168128" cy="3694176"/>
          </a:xfrm>
        </p:spPr>
        <p:txBody>
          <a:bodyPr/>
          <a:lstStyle/>
          <a:p>
            <a:pPr marL="285750" indent="-285750"/>
            <a:r>
              <a:rPr lang="en-US" sz="1800" dirty="0"/>
              <a:t>336 rows and 6 columns were used for analysis out of 27 scraped columns</a:t>
            </a:r>
          </a:p>
        </p:txBody>
      </p:sp>
    </p:spTree>
    <p:extLst>
      <p:ext uri="{BB962C8B-B14F-4D97-AF65-F5344CB8AC3E}">
        <p14:creationId xmlns:p14="http://schemas.microsoft.com/office/powerpoint/2010/main" val="393212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properties for sale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2773-19A3-6349-99CE-5CF11D2F8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6" b="-1"/>
          <a:stretch/>
        </p:blipFill>
        <p:spPr>
          <a:xfrm>
            <a:off x="1524826" y="91450"/>
            <a:ext cx="7648828" cy="412745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Phoenix</a:t>
            </a:r>
          </a:p>
          <a:p>
            <a:r>
              <a:rPr lang="en-US" sz="1800" b="1" dirty="0"/>
              <a:t>Tucson</a:t>
            </a:r>
          </a:p>
          <a:p>
            <a:r>
              <a:rPr lang="en-US" sz="1800" b="1" dirty="0"/>
              <a:t>Mesa</a:t>
            </a:r>
          </a:p>
          <a:p>
            <a:r>
              <a:rPr lang="en-US" sz="1800" b="1" dirty="0"/>
              <a:t>Scottsdale</a:t>
            </a:r>
          </a:p>
          <a:p>
            <a:r>
              <a:rPr lang="en-US" sz="1800" b="1" dirty="0"/>
              <a:t>Casa Grande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186F6-194C-0342-B222-617E3F4F9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6" b="-1"/>
          <a:stretch/>
        </p:blipFill>
        <p:spPr>
          <a:xfrm>
            <a:off x="1524826" y="101389"/>
            <a:ext cx="7648828" cy="41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types of properties for sale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Residential</a:t>
            </a:r>
          </a:p>
          <a:p>
            <a:r>
              <a:rPr lang="en-US" sz="1800" b="1" dirty="0"/>
              <a:t>Multifamily/Apartments</a:t>
            </a:r>
          </a:p>
          <a:p>
            <a:r>
              <a:rPr lang="en-US" sz="1800" b="1" dirty="0"/>
              <a:t>Commercial</a:t>
            </a:r>
          </a:p>
          <a:p>
            <a:r>
              <a:rPr lang="en-US" sz="1800" b="1" dirty="0"/>
              <a:t>Retails</a:t>
            </a:r>
          </a:p>
          <a:p>
            <a:r>
              <a:rPr lang="en-US" sz="1800" b="1" dirty="0"/>
              <a:t>Office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E6FBF-70F0-C144-921A-95D24D75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99" y="79513"/>
            <a:ext cx="5757282" cy="41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7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3924"/>
      </a:dk2>
      <a:lt2>
        <a:srgbClr val="E6E8EB"/>
      </a:lt2>
      <a:accent1>
        <a:srgbClr val="CC937A"/>
      </a:accent1>
      <a:accent2>
        <a:srgbClr val="B5A066"/>
      </a:accent2>
      <a:accent3>
        <a:srgbClr val="9EA66D"/>
      </a:accent3>
      <a:accent4>
        <a:srgbClr val="63AF9C"/>
      </a:accent4>
      <a:accent5>
        <a:srgbClr val="67ABB8"/>
      </a:accent5>
      <a:accent6>
        <a:srgbClr val="7196C8"/>
      </a:accent6>
      <a:hlink>
        <a:srgbClr val="7082B2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430</Words>
  <Application>Microsoft Macintosh PowerPoint</Application>
  <PresentationFormat>Widescreen</PresentationFormat>
  <Paragraphs>155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Helvetica Neue</vt:lpstr>
      <vt:lpstr>AccentBoxVTI</vt:lpstr>
      <vt:lpstr>Web Scraping of a Real Estate Website and Data Visualization </vt:lpstr>
      <vt:lpstr>Objectives:</vt:lpstr>
      <vt:lpstr>What have I done:</vt:lpstr>
      <vt:lpstr>Technical Outcome:</vt:lpstr>
      <vt:lpstr>Data Preparation:</vt:lpstr>
      <vt:lpstr>Data Analysis</vt:lpstr>
      <vt:lpstr>Data Analysis</vt:lpstr>
      <vt:lpstr>Data Insight:  Highest number of properties for sale</vt:lpstr>
      <vt:lpstr>Data Insight:  Highest number of types of properties for sale</vt:lpstr>
      <vt:lpstr>Data Insight:  Median price of the property by City</vt:lpstr>
      <vt:lpstr>Data Insight:  Median price of the property by property type</vt:lpstr>
      <vt:lpstr>Data Insight:  Correlation of median house prices by City</vt:lpstr>
      <vt:lpstr>Data Insight:  Correlation of median house prices by Property 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of a Real Estate Website and Data Visualization </dc:title>
  <dc:creator>RAVI YERNENA</dc:creator>
  <cp:lastModifiedBy>RAVI YERNENA</cp:lastModifiedBy>
  <cp:revision>1</cp:revision>
  <dcterms:created xsi:type="dcterms:W3CDTF">2020-01-27T08:40:43Z</dcterms:created>
  <dcterms:modified xsi:type="dcterms:W3CDTF">2020-01-27T08:42:15Z</dcterms:modified>
</cp:coreProperties>
</file>